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2" r:id="rId5"/>
    <p:sldId id="413" r:id="rId6"/>
    <p:sldId id="414" r:id="rId7"/>
    <p:sldId id="415" r:id="rId8"/>
    <p:sldId id="416" r:id="rId9"/>
    <p:sldId id="417" r:id="rId10"/>
    <p:sldId id="418" r:id="rId11"/>
    <p:sldId id="419" r:id="rId12"/>
    <p:sldId id="420" r:id="rId13"/>
    <p:sldId id="421" r:id="rId14"/>
    <p:sldId id="422" r:id="rId15"/>
    <p:sldId id="423" r:id="rId16"/>
    <p:sldId id="424" r:id="rId17"/>
    <p:sldId id="425" r:id="rId18"/>
    <p:sldId id="426" r:id="rId19"/>
    <p:sldId id="427" r:id="rId20"/>
    <p:sldId id="428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6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JSP</a:t>
            </a:r>
            <a:r>
              <a:rPr lang="zh-CN" altLang="en-US"/>
              <a:t>隐式对象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与</a:t>
            </a:r>
            <a:r>
              <a:rPr altLang="zh-CN">
                <a:sym typeface="+mn-ea"/>
              </a:rPr>
              <a:t>Servlet</a:t>
            </a:r>
            <a:r>
              <a:rPr>
                <a:sym typeface="+mn-ea"/>
              </a:rPr>
              <a:t>有关的隐式对象</a:t>
            </a:r>
            <a:r>
              <a:rPr altLang="zh-CN">
                <a:sym typeface="+mn-ea"/>
              </a:rPr>
              <a:t>-page</a:t>
            </a:r>
            <a:br>
              <a:rPr lang="zh-CN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page</a:t>
            </a:r>
            <a:r>
              <a:rPr>
                <a:sym typeface="+mn-ea"/>
              </a:rPr>
              <a:t>代表的该</a:t>
            </a:r>
            <a:r>
              <a:rPr altLang="zh-CN">
                <a:sym typeface="+mn-ea"/>
              </a:rPr>
              <a:t>jsp</a:t>
            </a:r>
            <a:r>
              <a:rPr>
                <a:sym typeface="+mn-ea"/>
              </a:rPr>
              <a:t>对应的</a:t>
            </a:r>
            <a:r>
              <a:rPr altLang="zh-CN">
                <a:sym typeface="+mn-ea"/>
              </a:rPr>
              <a:t>servlet</a:t>
            </a:r>
            <a:r>
              <a:rPr>
                <a:sym typeface="+mn-ea"/>
              </a:rPr>
              <a:t>对象本身</a:t>
            </a:r>
            <a:r>
              <a:rPr altLang="zh-CN">
                <a:sym typeface="+mn-ea"/>
              </a:rPr>
              <a:t>(this)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&lt;body&gt;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&lt;% 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HttpJspPage mypage =(HttpJspPage)page; 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</a:t>
            </a:r>
            <a:r>
              <a:rPr altLang="zh-CN">
                <a:solidFill>
                  <a:srgbClr val="FF0000"/>
                </a:solidFill>
                <a:sym typeface="+mn-ea"/>
              </a:rPr>
              <a:t>out.println(mypage.getServletInfo());</a:t>
            </a:r>
            <a:r>
              <a:rPr altLang="zh-CN">
                <a:sym typeface="+mn-ea"/>
              </a:rPr>
              <a:t> 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out.println("&lt;br&gt;"); 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</a:t>
            </a:r>
            <a:r>
              <a:rPr altLang="zh-CN">
                <a:solidFill>
                  <a:srgbClr val="FF0000"/>
                </a:solidFill>
                <a:sym typeface="+mn-ea"/>
              </a:rPr>
              <a:t>out.println(mypage); 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    %&gt;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&lt;/body&gt;</a:t>
            </a:r>
            <a:endParaRPr lang="zh-CN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与</a:t>
            </a:r>
            <a:r>
              <a:rPr altLang="zh-CN">
                <a:sym typeface="+mn-ea"/>
              </a:rPr>
              <a:t>Servlet</a:t>
            </a:r>
            <a:r>
              <a:rPr>
                <a:sym typeface="+mn-ea"/>
              </a:rPr>
              <a:t>有关的隐式对象</a:t>
            </a:r>
            <a:r>
              <a:rPr altLang="zh-CN">
                <a:sym typeface="+mn-ea"/>
              </a:rPr>
              <a:t>-config1</a:t>
            </a:r>
            <a:br>
              <a:rPr lang="zh-CN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config</a:t>
            </a:r>
            <a:r>
              <a:rPr>
                <a:sym typeface="+mn-ea"/>
              </a:rPr>
              <a:t>代表该</a:t>
            </a:r>
            <a:r>
              <a:rPr altLang="zh-CN">
                <a:sym typeface="+mn-ea"/>
              </a:rPr>
              <a:t>jsp</a:t>
            </a:r>
            <a:r>
              <a:rPr>
                <a:sym typeface="+mn-ea"/>
              </a:rPr>
              <a:t>对应的</a:t>
            </a:r>
            <a:r>
              <a:rPr altLang="zh-CN">
                <a:sym typeface="+mn-ea"/>
              </a:rPr>
              <a:t>servlet</a:t>
            </a:r>
            <a:r>
              <a:rPr>
                <a:sym typeface="+mn-ea"/>
              </a:rPr>
              <a:t>对应的配置信息</a:t>
            </a:r>
            <a:endParaRPr lang="zh-CN" altLang="en-US" dirty="0"/>
          </a:p>
          <a:p>
            <a:pPr>
              <a:buNone/>
            </a:pPr>
            <a:r>
              <a:rPr altLang="zh-CN">
                <a:sym typeface="+mn-ea"/>
              </a:rPr>
              <a:t>&lt;%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</a:t>
            </a:r>
            <a:r>
              <a:rPr altLang="zh-CN">
                <a:solidFill>
                  <a:srgbClr val="FF0000"/>
                </a:solidFill>
                <a:sym typeface="+mn-ea"/>
              </a:rPr>
              <a:t>out.println(config.getServletName()); 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     out.println("&lt;br&gt;");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</a:t>
            </a:r>
            <a:r>
              <a:rPr altLang="zh-CN">
                <a:solidFill>
                  <a:srgbClr val="FF0000"/>
                </a:solidFill>
                <a:sym typeface="+mn-ea"/>
              </a:rPr>
              <a:t>out.println(config.getInitParameter("param1"));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%&gt;</a:t>
            </a:r>
            <a:endParaRPr lang="zh-CN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与</a:t>
            </a:r>
            <a:r>
              <a:rPr altLang="zh-CN">
                <a:sym typeface="+mn-ea"/>
              </a:rPr>
              <a:t>Servlet</a:t>
            </a:r>
            <a:r>
              <a:rPr>
                <a:sym typeface="+mn-ea"/>
              </a:rPr>
              <a:t>有关的隐式对象</a:t>
            </a:r>
            <a:r>
              <a:rPr altLang="zh-CN">
                <a:sym typeface="+mn-ea"/>
              </a:rPr>
              <a:t>-config2</a:t>
            </a:r>
            <a:br>
              <a:rPr lang="zh-CN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&lt;servlet&gt;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&lt;servlet-name&gt;config&lt;/servlet-name&gt;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</a:t>
            </a:r>
            <a:r>
              <a:rPr altLang="zh-CN">
                <a:solidFill>
                  <a:srgbClr val="FF0000"/>
                </a:solidFill>
                <a:sym typeface="+mn-ea"/>
              </a:rPr>
              <a:t>&lt;jsp-file&gt;/config.jsp&lt;/jsp-file&gt;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&lt;init-param&gt;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   </a:t>
            </a:r>
            <a:r>
              <a:rPr altLang="zh-CN">
                <a:solidFill>
                  <a:srgbClr val="FF0000"/>
                </a:solidFill>
                <a:sym typeface="+mn-ea"/>
              </a:rPr>
              <a:t>&lt;param-name&gt;param1&lt;/param-name&gt;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  <a:buNone/>
            </a:pPr>
            <a:r>
              <a:rPr altLang="zh-CN">
                <a:solidFill>
                  <a:srgbClr val="FF0000"/>
                </a:solidFill>
                <a:sym typeface="+mn-ea"/>
              </a:rPr>
              <a:t>     &lt;param-value&gt;param1 value&lt;/param-value&gt;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&lt;/init-param&gt;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&lt;/servlet&gt;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&lt;servlet-mapping&gt;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&lt;servlet-name&gt;config&lt;/servlet-name&gt;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  &lt;url-pattern&gt;/config&lt;/url-pattern&gt;</a:t>
            </a:r>
            <a:endParaRPr lang="zh-CN" altLang="zh-CN" dirty="0"/>
          </a:p>
          <a:p>
            <a:pPr>
              <a:lnSpc>
                <a:spcPct val="90000"/>
              </a:lnSpc>
              <a:buNone/>
            </a:pPr>
            <a:r>
              <a:rPr altLang="zh-CN">
                <a:sym typeface="+mn-ea"/>
              </a:rPr>
              <a:t>&lt;/servlet-mapping&gt;</a:t>
            </a:r>
            <a:endParaRPr lang="zh-CN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与输入输出有关的隐式对象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out</a:t>
            </a:r>
            <a:r>
              <a:rPr>
                <a:sym typeface="+mn-ea"/>
              </a:rPr>
              <a:t>用于向浏览器输出字符 </a:t>
            </a:r>
            <a:endParaRPr lang="zh-CN" altLang="en-US" dirty="0"/>
          </a:p>
          <a:p>
            <a:r>
              <a:rPr altLang="zh-CN">
                <a:solidFill>
                  <a:srgbClr val="FF0000"/>
                </a:solidFill>
                <a:sym typeface="+mn-ea"/>
              </a:rPr>
              <a:t>request</a:t>
            </a:r>
            <a:r>
              <a:rPr>
                <a:solidFill>
                  <a:srgbClr val="FF0000"/>
                </a:solidFill>
                <a:sym typeface="+mn-ea"/>
              </a:rPr>
              <a:t>包含请求的所有信息</a:t>
            </a:r>
            <a:endParaRPr lang="zh-CN" altLang="en-US" dirty="0">
              <a:solidFill>
                <a:srgbClr val="FF0000"/>
              </a:solidFill>
            </a:endParaRPr>
          </a:p>
          <a:p>
            <a:r>
              <a:rPr altLang="zh-CN">
                <a:sym typeface="+mn-ea"/>
              </a:rPr>
              <a:t>response</a:t>
            </a:r>
            <a:r>
              <a:rPr>
                <a:sym typeface="+mn-ea"/>
              </a:rPr>
              <a:t>包装响应的对象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request</a:t>
            </a:r>
            <a:r>
              <a:rPr>
                <a:sym typeface="+mn-ea"/>
              </a:rPr>
              <a:t>隐式对象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&lt;%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</a:t>
            </a:r>
            <a:r>
              <a:rPr altLang="zh-CN">
                <a:solidFill>
                  <a:srgbClr val="FF0000"/>
                </a:solidFill>
                <a:sym typeface="+mn-ea"/>
              </a:rPr>
              <a:t>out.println(request.getParameter("uid"));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altLang="zh-CN">
                <a:solidFill>
                  <a:srgbClr val="00CC00"/>
                </a:solidFill>
                <a:sym typeface="+mn-ea"/>
              </a:rPr>
              <a:t>     Enumeration names=request.getParameterNames();</a:t>
            </a:r>
            <a:endParaRPr lang="zh-CN" altLang="zh-CN" dirty="0">
              <a:solidFill>
                <a:srgbClr val="00CC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while(names.hasMoreElements()){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   out.println(names.nextElement());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}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</a:t>
            </a:r>
            <a:r>
              <a:rPr altLang="zh-CN">
                <a:solidFill>
                  <a:srgbClr val="FF0000"/>
                </a:solidFill>
                <a:sym typeface="+mn-ea"/>
              </a:rPr>
              <a:t>String [] values = request.getParameterValues("favo");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if (values!=null){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    for(String value:values){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        out.println(value);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    }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}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</a:t>
            </a:r>
            <a:r>
              <a:rPr altLang="zh-CN">
                <a:solidFill>
                  <a:srgbClr val="00CC00"/>
                </a:solidFill>
                <a:sym typeface="+mn-ea"/>
              </a:rPr>
              <a:t>out.println(request.getHeader("Cookie"));</a:t>
            </a:r>
            <a:endParaRPr lang="zh-CN" altLang="zh-CN" dirty="0">
              <a:solidFill>
                <a:srgbClr val="00CC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out.println(request.getContextPath());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</a:t>
            </a:r>
            <a:r>
              <a:rPr altLang="zh-CN">
                <a:solidFill>
                  <a:srgbClr val="FF0000"/>
                </a:solidFill>
                <a:sym typeface="+mn-ea"/>
              </a:rPr>
              <a:t>out.println(request.getRealPath("/"));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out.println(request.getRemoteAddr());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%&gt;</a:t>
            </a:r>
            <a:endParaRPr lang="zh-CN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与容器有关的隐式对象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application</a:t>
            </a:r>
            <a:endParaRPr lang="zh-CN" altLang="zh-CN" dirty="0"/>
          </a:p>
          <a:p>
            <a:r>
              <a:rPr altLang="zh-CN">
                <a:sym typeface="+mn-ea"/>
              </a:rPr>
              <a:t>session</a:t>
            </a:r>
            <a:endParaRPr lang="zh-CN" altLang="zh-CN" dirty="0"/>
          </a:p>
          <a:p>
            <a:r>
              <a:rPr altLang="zh-CN">
                <a:solidFill>
                  <a:srgbClr val="FF0000"/>
                </a:solidFill>
                <a:sym typeface="+mn-ea"/>
              </a:rPr>
              <a:t>pageContext</a:t>
            </a:r>
            <a:endParaRPr lang="zh-CN" altLang="zh-CN" dirty="0">
              <a:solidFill>
                <a:srgbClr val="FF0000"/>
              </a:solidFill>
            </a:endParaRPr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pageContext</a:t>
            </a:r>
            <a:br>
              <a:rPr lang="zh-CN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lnSpc>
                <a:spcPct val="80000"/>
              </a:lnSpc>
            </a:pPr>
            <a:r>
              <a:rPr>
                <a:sym typeface="+mn-ea"/>
              </a:rPr>
              <a:t>使用</a:t>
            </a:r>
            <a:r>
              <a:rPr altLang="zh-CN">
                <a:sym typeface="+mn-ea"/>
              </a:rPr>
              <a:t>pageContext</a:t>
            </a:r>
            <a:r>
              <a:rPr>
                <a:sym typeface="+mn-ea"/>
              </a:rPr>
              <a:t>可以获取当前页面所处的环境</a:t>
            </a:r>
            <a:r>
              <a:rPr altLang="zh-CN">
                <a:sym typeface="+mn-ea"/>
              </a:rPr>
              <a:t>(</a:t>
            </a:r>
            <a:r>
              <a:rPr>
                <a:sym typeface="+mn-ea"/>
              </a:rPr>
              <a:t>上下文</a:t>
            </a:r>
            <a:r>
              <a:rPr altLang="zh-CN">
                <a:sym typeface="+mn-ea"/>
              </a:rPr>
              <a:t>)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&lt;body&gt;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&lt;%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JspWriter myout=pageContext.getOut();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myout.println("myout");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pageContext.getRequest();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pageContext.getSession();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pageContext.getPage();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pageContext.getServletConfig();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</a:t>
            </a:r>
            <a:r>
              <a:rPr altLang="zh-CN">
                <a:solidFill>
                  <a:srgbClr val="FF0000"/>
                </a:solidFill>
                <a:sym typeface="+mn-ea"/>
              </a:rPr>
              <a:t>pageContext.getException();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pageContext.getServletContext();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pageContext.getResponse();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   %&gt;</a:t>
            </a:r>
            <a:endParaRPr lang="zh-CN" altLang="zh-CN" dirty="0"/>
          </a:p>
          <a:p>
            <a:pPr>
              <a:lnSpc>
                <a:spcPct val="80000"/>
              </a:lnSpc>
              <a:buNone/>
            </a:pPr>
            <a:r>
              <a:rPr altLang="zh-CN">
                <a:sym typeface="+mn-ea"/>
              </a:rPr>
              <a:t>  &lt;/body&gt;</a:t>
            </a:r>
            <a:endParaRPr lang="zh-CN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pageContext</a:t>
            </a:r>
            <a:r>
              <a:rPr>
                <a:sym typeface="+mn-ea"/>
              </a:rPr>
              <a:t>获取属性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&lt;%=pageContext.findAttribute("var1")%&gt;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&lt;%=pageContext.getAttribute("var1",PageContext.APPLICATION_SCOPE)%&gt;</a:t>
            </a:r>
            <a:endParaRPr lang="zh-CN" altLang="zh-CN" dirty="0"/>
          </a:p>
          <a:p>
            <a:pPr>
              <a:buNone/>
            </a:pPr>
            <a:endParaRPr lang="zh-CN" altLang="zh-CN" dirty="0"/>
          </a:p>
          <a:p>
            <a:r>
              <a:rPr altLang="zh-CN">
                <a:sym typeface="+mn-ea"/>
              </a:rPr>
              <a:t>APPLICATION_SCOPE</a:t>
            </a:r>
            <a:endParaRPr lang="zh-CN" altLang="zh-CN" dirty="0"/>
          </a:p>
          <a:p>
            <a:r>
              <a:rPr altLang="zh-CN">
                <a:sym typeface="+mn-ea"/>
              </a:rPr>
              <a:t>PAGE_SCOPE</a:t>
            </a:r>
            <a:endParaRPr lang="zh-CN" altLang="zh-CN" dirty="0"/>
          </a:p>
          <a:p>
            <a:r>
              <a:rPr altLang="zh-CN">
                <a:sym typeface="+mn-ea"/>
              </a:rPr>
              <a:t>SESSION_SCOPE</a:t>
            </a:r>
            <a:endParaRPr lang="zh-CN" altLang="zh-CN" dirty="0"/>
          </a:p>
          <a:p>
            <a:r>
              <a:rPr altLang="zh-CN">
                <a:sym typeface="+mn-ea"/>
              </a:rPr>
              <a:t>REQUEST_SCOPE</a:t>
            </a:r>
            <a:endParaRPr lang="zh-CN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有错误关的隐式对象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exception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	当页面出错时，包装错误信息的对象</a:t>
            </a:r>
            <a:endParaRPr lang="zh-CN" altLang="en-US" dirty="0"/>
          </a:p>
          <a:p>
            <a:r>
              <a:rPr>
                <a:sym typeface="+mn-ea"/>
              </a:rPr>
              <a:t>页面属性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	isErrorPage=“true“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//声明某个页面是否是处理错误的页面，只有设置该页面属性，该页面才会有exception对象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    </a:t>
            </a:r>
            <a:r>
              <a:rPr lang="en-US" altLang="zh-CN">
                <a:sym typeface="+mn-ea"/>
              </a:rPr>
              <a:t>errorPage="exception.jsp“</a:t>
            </a:r>
            <a:endParaRPr lang="zh-CN" altLang="en-US" dirty="0"/>
          </a:p>
          <a:p>
            <a:pPr>
              <a:buNone/>
            </a:pPr>
            <a:r>
              <a:rPr>
                <a:sym typeface="+mn-ea"/>
              </a:rPr>
              <a:t>	//声明当页面出错时，由那个页面处理错误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案例演示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ym typeface="+mn-ea"/>
              </a:rPr>
              <a:t>登录与网站计数器</a:t>
            </a:r>
            <a:endParaRPr lang="zh-CN" altLang="en-US" dirty="0"/>
          </a:p>
          <a:p>
            <a:pPr lvl="1"/>
            <a:r>
              <a:rPr altLang="zh-CN">
                <a:sym typeface="+mn-ea"/>
              </a:rPr>
              <a:t>index.jsp</a:t>
            </a:r>
            <a:endParaRPr lang="zh-CN" altLang="zh-CN" dirty="0"/>
          </a:p>
          <a:p>
            <a:pPr lvl="1"/>
            <a:r>
              <a:rPr altLang="zh-CN">
                <a:sym typeface="+mn-ea"/>
              </a:rPr>
              <a:t>login.jsp</a:t>
            </a:r>
            <a:endParaRPr lang="zh-CN" altLang="zh-CN" dirty="0"/>
          </a:p>
          <a:p>
            <a:pPr lvl="1"/>
            <a:r>
              <a:rPr altLang="zh-CN">
                <a:sym typeface="+mn-ea"/>
              </a:rPr>
              <a:t>viewinfo.jsp</a:t>
            </a:r>
            <a:endParaRPr lang="zh-CN" altLang="zh-CN" dirty="0"/>
          </a:p>
          <a:p>
            <a:pPr lvl="1"/>
            <a:r>
              <a:rPr altLang="zh-CN">
                <a:sym typeface="+mn-ea"/>
              </a:rPr>
              <a:t>logout.jsp</a:t>
            </a:r>
            <a:endParaRPr lang="zh-CN" altLang="zh-CN" dirty="0"/>
          </a:p>
          <a:p>
            <a:pPr lvl="1"/>
            <a:r>
              <a:rPr altLang="zh-CN">
                <a:sym typeface="+mn-ea"/>
              </a:rPr>
              <a:t>inc.jsp</a:t>
            </a:r>
            <a:endParaRPr lang="zh-CN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Web</a:t>
            </a:r>
            <a:r>
              <a:rPr>
                <a:sym typeface="+mn-ea"/>
              </a:rPr>
              <a:t>程序使用隐式数据共享</a:t>
            </a:r>
            <a:endParaRPr lang="zh-CN" altLang="en-US" dirty="0"/>
          </a:p>
          <a:p>
            <a:r>
              <a:rPr>
                <a:sym typeface="+mn-ea"/>
              </a:rPr>
              <a:t>与</a:t>
            </a:r>
            <a:r>
              <a:rPr altLang="zh-CN">
                <a:sym typeface="+mn-ea"/>
              </a:rPr>
              <a:t>Servlet</a:t>
            </a:r>
            <a:r>
              <a:rPr>
                <a:sym typeface="+mn-ea"/>
              </a:rPr>
              <a:t>有关的隐式对象</a:t>
            </a:r>
            <a:endParaRPr lang="zh-CN" altLang="en-US" dirty="0"/>
          </a:p>
          <a:p>
            <a:r>
              <a:rPr>
                <a:sym typeface="+mn-ea"/>
              </a:rPr>
              <a:t>与输入输出有关的隐式对象</a:t>
            </a:r>
            <a:endParaRPr lang="zh-CN" altLang="en-US" dirty="0"/>
          </a:p>
          <a:p>
            <a:r>
              <a:rPr>
                <a:sym typeface="+mn-ea"/>
              </a:rPr>
              <a:t>与容器有关的隐式对象</a:t>
            </a:r>
            <a:endParaRPr lang="zh-CN" altLang="en-US" dirty="0"/>
          </a:p>
          <a:p>
            <a:r>
              <a:rPr>
                <a:sym typeface="+mn-ea"/>
              </a:rPr>
              <a:t>有错误关的隐式对象</a:t>
            </a:r>
            <a:endParaRPr lang="zh-CN" altLang="en-US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Java Console</a:t>
            </a:r>
            <a:r>
              <a:rPr>
                <a:sym typeface="+mn-ea"/>
              </a:rPr>
              <a:t>应用程序的隐式对象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System.out</a:t>
            </a:r>
            <a:endParaRPr lang="zh-CN" altLang="zh-CN" dirty="0"/>
          </a:p>
          <a:p>
            <a:r>
              <a:rPr altLang="zh-CN">
                <a:sym typeface="+mn-ea"/>
              </a:rPr>
              <a:t>System.in</a:t>
            </a:r>
            <a:endParaRPr lang="zh-CN" altLang="zh-CN" dirty="0"/>
          </a:p>
          <a:p>
            <a:r>
              <a:rPr altLang="zh-CN">
                <a:sym typeface="+mn-ea"/>
              </a:rPr>
              <a:t>System.err</a:t>
            </a:r>
            <a:endParaRPr lang="zh-CN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JSP</a:t>
            </a:r>
            <a:r>
              <a:t>中的隐式对象</a:t>
            </a:r>
          </a:p>
        </p:txBody>
      </p:sp>
      <p:graphicFrame>
        <p:nvGraphicFramePr>
          <p:cNvPr id="8195" name="Group 3"/>
          <p:cNvGraphicFramePr>
            <a:graphicFrameLocks noGrp="1"/>
          </p:cNvGraphicFramePr>
          <p:nvPr>
            <p:ph idx="1"/>
            <p:custDataLst>
              <p:tags r:id="rId1"/>
            </p:custDataLst>
          </p:nvPr>
        </p:nvGraphicFramePr>
        <p:xfrm>
          <a:off x="669883" y="952508"/>
          <a:ext cx="10852150" cy="5029201"/>
        </p:xfrm>
        <a:graphic>
          <a:graphicData uri="http://schemas.openxmlformats.org/drawingml/2006/table">
            <a:tbl>
              <a:tblPr/>
              <a:tblGrid>
                <a:gridCol w="2663825"/>
                <a:gridCol w="3354070"/>
                <a:gridCol w="4834255"/>
              </a:tblGrid>
              <a:tr h="55880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request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HttpServletRequest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请求信息</a:t>
                      </a:r>
                      <a:endParaRPr kumimoji="0" 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880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response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HttpServletResponse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响应信息</a:t>
                      </a:r>
                      <a:endParaRPr kumimoji="0" 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880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pageContext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PageContext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表示此页面的上下文</a:t>
                      </a:r>
                      <a:endParaRPr kumimoji="0" 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</a:tr>
              <a:tr h="55880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session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HttpSession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表示会话对象</a:t>
                      </a:r>
                      <a:endParaRPr kumimoji="0" 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0388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application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ServletContext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表示此应用程序的上下文</a:t>
                      </a:r>
                      <a:endParaRPr kumimoji="0" 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880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out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JspWriter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输出流</a:t>
                      </a:r>
                      <a:endParaRPr kumimoji="0" 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7213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config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ServletConfig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jsp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的配置信息</a:t>
                      </a:r>
                      <a:endParaRPr kumimoji="0" 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880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page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HttpJspPage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如同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java</a:t>
                      </a: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中的</a:t>
                      </a:r>
                      <a:r>
                        <a:rPr kumimoji="0" lang="zh-CN" alt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this</a:t>
                      </a:r>
                      <a:endParaRPr kumimoji="0" lang="zh-CN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8800"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exception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zh-CN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Throwable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黑体" panose="02010609060101010101" pitchFamily="49" charset="-122"/>
                        </a:rPr>
                        <a:t>异常处理</a:t>
                      </a:r>
                      <a:endParaRPr kumimoji="0" 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Java Console</a:t>
            </a:r>
            <a:r>
              <a:rPr>
                <a:sym typeface="+mn-ea"/>
              </a:rPr>
              <a:t>应用程序中数据共享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>
                <a:solidFill>
                  <a:srgbClr val="FF0000"/>
                </a:solidFill>
                <a:sym typeface="+mn-ea"/>
              </a:rPr>
              <a:t>类变量</a:t>
            </a:r>
            <a:r>
              <a:rPr altLang="zh-CN">
                <a:solidFill>
                  <a:srgbClr val="FF0000"/>
                </a:solidFill>
                <a:sym typeface="+mn-ea"/>
              </a:rPr>
              <a:t>(</a:t>
            </a:r>
            <a:r>
              <a:rPr>
                <a:solidFill>
                  <a:srgbClr val="FF0000"/>
                </a:solidFill>
                <a:sym typeface="+mn-ea"/>
              </a:rPr>
              <a:t>静态变量</a:t>
            </a:r>
            <a:r>
              <a:rPr altLang="zh-CN">
                <a:solidFill>
                  <a:srgbClr val="FF0000"/>
                </a:solidFill>
                <a:sym typeface="+mn-ea"/>
              </a:rPr>
              <a:t>)cvar</a:t>
            </a:r>
            <a:endParaRPr lang="zh-CN" altLang="zh-CN" dirty="0">
              <a:solidFill>
                <a:srgbClr val="FF0000"/>
              </a:solidFill>
            </a:endParaRPr>
          </a:p>
          <a:p>
            <a:r>
              <a:rPr>
                <a:solidFill>
                  <a:srgbClr val="FF0000"/>
                </a:solidFill>
                <a:sym typeface="+mn-ea"/>
              </a:rPr>
              <a:t>属性</a:t>
            </a:r>
            <a:r>
              <a:rPr altLang="zh-CN">
                <a:solidFill>
                  <a:srgbClr val="FF0000"/>
                </a:solidFill>
                <a:sym typeface="+mn-ea"/>
              </a:rPr>
              <a:t>avar</a:t>
            </a:r>
            <a:endParaRPr lang="zh-CN" altLang="zh-CN" dirty="0">
              <a:solidFill>
                <a:srgbClr val="FF0000"/>
              </a:solidFill>
            </a:endParaRPr>
          </a:p>
          <a:p>
            <a:r>
              <a:rPr>
                <a:solidFill>
                  <a:srgbClr val="FF0000"/>
                </a:solidFill>
                <a:sym typeface="+mn-ea"/>
              </a:rPr>
              <a:t>局部变量</a:t>
            </a:r>
            <a:r>
              <a:rPr altLang="zh-CN">
                <a:solidFill>
                  <a:srgbClr val="FF0000"/>
                </a:solidFill>
                <a:sym typeface="+mn-ea"/>
              </a:rPr>
              <a:t>lvar</a:t>
            </a:r>
            <a:endParaRPr lang="zh-CN" altLang="zh-CN" dirty="0">
              <a:solidFill>
                <a:srgbClr val="FF0000"/>
              </a:solidFill>
            </a:endParaRPr>
          </a:p>
          <a:p>
            <a:r>
              <a:rPr>
                <a:sym typeface="+mn-ea"/>
              </a:rPr>
              <a:t>实参</a:t>
            </a:r>
            <a:endParaRPr lang="zh-CN" altLang="en-US" dirty="0"/>
          </a:p>
          <a:p>
            <a:endParaRPr lang="zh-CN" altLang="en-US"/>
          </a:p>
        </p:txBody>
      </p:sp>
      <p:sp>
        <p:nvSpPr>
          <p:cNvPr id="8196" name="Oval 4"/>
          <p:cNvSpPr/>
          <p:nvPr/>
        </p:nvSpPr>
        <p:spPr>
          <a:xfrm>
            <a:off x="4119245" y="885190"/>
            <a:ext cx="5648325" cy="561721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zh-CN" dirty="0">
                <a:latin typeface="Arial" panose="020B0604020202020204" pitchFamily="34" charset="0"/>
              </a:rPr>
              <a:t>Console</a:t>
            </a:r>
            <a:r>
              <a:rPr lang="zh-CN" altLang="en-US" dirty="0">
                <a:latin typeface="Arial" panose="020B0604020202020204" pitchFamily="34" charset="0"/>
              </a:rPr>
              <a:t>应用程序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8197" name="Oval 5"/>
          <p:cNvSpPr/>
          <p:nvPr/>
        </p:nvSpPr>
        <p:spPr>
          <a:xfrm>
            <a:off x="5324475" y="885190"/>
            <a:ext cx="2438400" cy="26670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dirty="0">
                <a:latin typeface="Arial" panose="020B0604020202020204" pitchFamily="34" charset="0"/>
              </a:rPr>
              <a:t>类</a:t>
            </a:r>
            <a:r>
              <a:rPr lang="zh-CN" altLang="zh-CN" dirty="0">
                <a:latin typeface="Arial" panose="020B0604020202020204" pitchFamily="34" charset="0"/>
              </a:rPr>
              <a:t>1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8198" name="Oval 6"/>
          <p:cNvSpPr/>
          <p:nvPr/>
        </p:nvSpPr>
        <p:spPr>
          <a:xfrm>
            <a:off x="6329045" y="961390"/>
            <a:ext cx="1066800" cy="12954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dirty="0">
                <a:latin typeface="Arial" panose="020B0604020202020204" pitchFamily="34" charset="0"/>
              </a:rPr>
              <a:t>对象</a:t>
            </a:r>
            <a:r>
              <a:rPr lang="zh-CN" altLang="zh-CN" dirty="0">
                <a:latin typeface="Arial" panose="020B0604020202020204" pitchFamily="34" charset="0"/>
              </a:rPr>
              <a:t>1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8199" name="Oval 7"/>
          <p:cNvSpPr/>
          <p:nvPr/>
        </p:nvSpPr>
        <p:spPr>
          <a:xfrm>
            <a:off x="6481445" y="2637790"/>
            <a:ext cx="609600" cy="6096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dirty="0">
                <a:latin typeface="Arial" panose="020B0604020202020204" pitchFamily="34" charset="0"/>
              </a:rPr>
              <a:t>对象</a:t>
            </a:r>
            <a:r>
              <a:rPr lang="zh-CN" altLang="zh-CN" dirty="0">
                <a:latin typeface="Arial" panose="020B0604020202020204" pitchFamily="34" charset="0"/>
              </a:rPr>
              <a:t>2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8200" name="Text Box 8"/>
          <p:cNvSpPr txBox="1"/>
          <p:nvPr/>
        </p:nvSpPr>
        <p:spPr>
          <a:xfrm>
            <a:off x="6481445" y="961390"/>
            <a:ext cx="6159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dirty="0">
                <a:latin typeface="Arial" panose="020B0604020202020204" pitchFamily="34" charset="0"/>
              </a:rPr>
              <a:t>cvar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8201" name="Text Box 9"/>
          <p:cNvSpPr txBox="1"/>
          <p:nvPr/>
        </p:nvSpPr>
        <p:spPr>
          <a:xfrm>
            <a:off x="6541770" y="1150303"/>
            <a:ext cx="62865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dirty="0">
                <a:latin typeface="Arial" panose="020B0604020202020204" pitchFamily="34" charset="0"/>
              </a:rPr>
              <a:t>avar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8202" name="Text Box 10"/>
          <p:cNvSpPr txBox="1"/>
          <p:nvPr/>
        </p:nvSpPr>
        <p:spPr>
          <a:xfrm>
            <a:off x="6617970" y="1759903"/>
            <a:ext cx="55245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dirty="0">
                <a:latin typeface="Arial" panose="020B0604020202020204" pitchFamily="34" charset="0"/>
              </a:rPr>
              <a:t>lvar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8203" name="Line 11"/>
          <p:cNvSpPr/>
          <p:nvPr/>
        </p:nvSpPr>
        <p:spPr>
          <a:xfrm flipV="1">
            <a:off x="2184400" y="1327785"/>
            <a:ext cx="4372610" cy="386715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8204" name="Line 12"/>
          <p:cNvSpPr/>
          <p:nvPr/>
        </p:nvSpPr>
        <p:spPr>
          <a:xfrm flipV="1">
            <a:off x="3385820" y="1150620"/>
            <a:ext cx="3171190" cy="3937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8205" name="Line 13"/>
          <p:cNvSpPr/>
          <p:nvPr/>
        </p:nvSpPr>
        <p:spPr>
          <a:xfrm flipV="1">
            <a:off x="2593340" y="1958975"/>
            <a:ext cx="4129405" cy="236855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8206" name="Line 14"/>
          <p:cNvSpPr/>
          <p:nvPr/>
        </p:nvSpPr>
        <p:spPr>
          <a:xfrm flipH="1" flipV="1">
            <a:off x="6557645" y="1266190"/>
            <a:ext cx="76200" cy="1600200"/>
          </a:xfrm>
          <a:prstGeom prst="line">
            <a:avLst/>
          </a:prstGeom>
          <a:ln w="38100" cap="flat" cmpd="sng">
            <a:solidFill>
              <a:srgbClr val="FF0000"/>
            </a:solidFill>
            <a:prstDash val="solid"/>
            <a:headEnd type="none" w="med" len="med"/>
            <a:tailEnd type="triangle" w="med" len="med"/>
          </a:ln>
        </p:spPr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9218" name="Rectangle 2"/>
          <p:cNvSpPr/>
          <p:nvPr/>
        </p:nvSpPr>
        <p:spPr>
          <a:xfrm>
            <a:off x="762000" y="4114800"/>
            <a:ext cx="7391400" cy="914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b="1" dirty="0">
                <a:solidFill>
                  <a:schemeClr val="bg1"/>
                </a:solidFill>
                <a:latin typeface="Arial" panose="020B0604020202020204" pitchFamily="34" charset="0"/>
              </a:rPr>
              <a:t>类变量</a:t>
            </a:r>
            <a:r>
              <a:rPr lang="zh-CN" altLang="zh-CN" sz="2600" b="1" dirty="0">
                <a:solidFill>
                  <a:schemeClr val="bg1"/>
                </a:solidFill>
                <a:latin typeface="Arial" panose="020B0604020202020204" pitchFamily="34" charset="0"/>
              </a:rPr>
              <a:t>(</a:t>
            </a:r>
            <a:r>
              <a:rPr lang="zh-CN" altLang="en-US" sz="2600" b="1" dirty="0">
                <a:solidFill>
                  <a:schemeClr val="bg1"/>
                </a:solidFill>
                <a:latin typeface="Arial" panose="020B0604020202020204" pitchFamily="34" charset="0"/>
              </a:rPr>
              <a:t>静态变量</a:t>
            </a:r>
            <a:r>
              <a:rPr lang="zh-CN" altLang="zh-CN" sz="2600" b="1" dirty="0">
                <a:solidFill>
                  <a:schemeClr val="bg1"/>
                </a:solidFill>
                <a:latin typeface="Arial" panose="020B0604020202020204" pitchFamily="34" charset="0"/>
              </a:rPr>
              <a:t>)</a:t>
            </a:r>
            <a:endParaRPr lang="zh-CN" altLang="zh-CN" sz="26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9219" name="Rectangle 3"/>
          <p:cNvSpPr/>
          <p:nvPr/>
        </p:nvSpPr>
        <p:spPr>
          <a:xfrm>
            <a:off x="762000" y="3124200"/>
            <a:ext cx="4953000" cy="914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b="1" dirty="0">
                <a:solidFill>
                  <a:schemeClr val="bg1"/>
                </a:solidFill>
                <a:latin typeface="Arial" panose="020B0604020202020204" pitchFamily="34" charset="0"/>
              </a:rPr>
              <a:t>属性变量</a:t>
            </a:r>
            <a:endParaRPr lang="zh-CN" altLang="en-US" sz="2600" dirty="0">
              <a:latin typeface="Arial" panose="020B0604020202020204" pitchFamily="34" charset="0"/>
            </a:endParaRPr>
          </a:p>
        </p:txBody>
      </p:sp>
      <p:sp>
        <p:nvSpPr>
          <p:cNvPr id="9220" name="Rectangle 4"/>
          <p:cNvSpPr/>
          <p:nvPr/>
        </p:nvSpPr>
        <p:spPr>
          <a:xfrm>
            <a:off x="762000" y="2057400"/>
            <a:ext cx="2514600" cy="9144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b="1" dirty="0">
                <a:solidFill>
                  <a:schemeClr val="bg1"/>
                </a:solidFill>
                <a:latin typeface="Arial" panose="020B0604020202020204" pitchFamily="34" charset="0"/>
              </a:rPr>
              <a:t>局部变量</a:t>
            </a:r>
            <a:endParaRPr lang="zh-CN" altLang="en-US" sz="2600" dirty="0">
              <a:latin typeface="Arial" panose="020B0604020202020204" pitchFamily="34" charset="0"/>
            </a:endParaRPr>
          </a:p>
        </p:txBody>
      </p:sp>
      <p:sp>
        <p:nvSpPr>
          <p:cNvPr id="9221" name="Oval 5"/>
          <p:cNvSpPr/>
          <p:nvPr/>
        </p:nvSpPr>
        <p:spPr>
          <a:xfrm>
            <a:off x="914400" y="5181600"/>
            <a:ext cx="1828800" cy="12192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dirty="0">
                <a:solidFill>
                  <a:schemeClr val="bg1"/>
                </a:solidFill>
                <a:latin typeface="Arial" panose="020B0604020202020204" pitchFamily="34" charset="0"/>
              </a:rPr>
              <a:t>某个方法中</a:t>
            </a:r>
            <a:endParaRPr lang="zh-CN" altLang="en-US" sz="26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9222" name="Oval 6"/>
          <p:cNvSpPr/>
          <p:nvPr/>
        </p:nvSpPr>
        <p:spPr>
          <a:xfrm>
            <a:off x="3581400" y="5257800"/>
            <a:ext cx="1828800" cy="9906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dirty="0">
                <a:solidFill>
                  <a:schemeClr val="bg1"/>
                </a:solidFill>
                <a:latin typeface="Arial" panose="020B0604020202020204" pitchFamily="34" charset="0"/>
              </a:rPr>
              <a:t>所有方法中</a:t>
            </a:r>
            <a:endParaRPr lang="zh-CN" altLang="en-US" sz="26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9223" name="Oval 7"/>
          <p:cNvSpPr/>
          <p:nvPr/>
        </p:nvSpPr>
        <p:spPr>
          <a:xfrm>
            <a:off x="6248400" y="5257800"/>
            <a:ext cx="1905000" cy="10668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sz="2600" dirty="0">
                <a:solidFill>
                  <a:schemeClr val="bg1"/>
                </a:solidFill>
                <a:latin typeface="Arial" panose="020B0604020202020204" pitchFamily="34" charset="0"/>
              </a:rPr>
              <a:t>所有对象中</a:t>
            </a:r>
            <a:endParaRPr lang="zh-CN" altLang="en-US" sz="26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9224" name="Line 8"/>
          <p:cNvSpPr/>
          <p:nvPr/>
        </p:nvSpPr>
        <p:spPr>
          <a:xfrm>
            <a:off x="3352800" y="1295400"/>
            <a:ext cx="0" cy="5105400"/>
          </a:xfrm>
          <a:prstGeom prst="line">
            <a:avLst/>
          </a:prstGeom>
          <a:ln w="5715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9225" name="Line 9"/>
          <p:cNvSpPr/>
          <p:nvPr/>
        </p:nvSpPr>
        <p:spPr>
          <a:xfrm>
            <a:off x="5791200" y="1295400"/>
            <a:ext cx="0" cy="5105400"/>
          </a:xfrm>
          <a:prstGeom prst="line">
            <a:avLst/>
          </a:prstGeom>
          <a:ln w="57150" cap="flat" cmpd="sng">
            <a:solidFill>
              <a:srgbClr val="FF0000"/>
            </a:solidFill>
            <a:prstDash val="solid"/>
            <a:headEnd type="none" w="med" len="med"/>
            <a:tailEnd type="none" w="med" len="med"/>
          </a:ln>
        </p:spPr>
      </p:sp>
      <p:sp>
        <p:nvSpPr>
          <p:cNvPr id="9226" name="Text Box 10"/>
          <p:cNvSpPr txBox="1"/>
          <p:nvPr/>
        </p:nvSpPr>
        <p:spPr>
          <a:xfrm>
            <a:off x="974725" y="1103313"/>
            <a:ext cx="1543050" cy="641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dirty="0">
                <a:latin typeface="Arial" panose="020B0604020202020204" pitchFamily="34" charset="0"/>
              </a:rPr>
              <a:t>Class Person</a:t>
            </a:r>
            <a:endParaRPr lang="zh-CN" altLang="zh-CN" dirty="0">
              <a:latin typeface="Arial" panose="020B0604020202020204" pitchFamily="34" charset="0"/>
            </a:endParaRPr>
          </a:p>
          <a:p>
            <a:r>
              <a:rPr lang="zh-CN" altLang="zh-CN" dirty="0">
                <a:latin typeface="Arial" panose="020B0604020202020204" pitchFamily="34" charset="0"/>
              </a:rPr>
              <a:t>P1</a:t>
            </a:r>
            <a:r>
              <a:rPr lang="zh-CN" altLang="en-US" dirty="0">
                <a:latin typeface="Arial" panose="020B0604020202020204" pitchFamily="34" charset="0"/>
              </a:rPr>
              <a:t>，</a:t>
            </a:r>
            <a:r>
              <a:rPr lang="zh-CN" altLang="zh-CN" dirty="0">
                <a:latin typeface="Arial" panose="020B0604020202020204" pitchFamily="34" charset="0"/>
              </a:rPr>
              <a:t>P2</a:t>
            </a:r>
            <a:endParaRPr lang="zh-CN" altLang="zh-CN" dirty="0">
              <a:latin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>
                <a:sym typeface="+mn-ea"/>
              </a:rPr>
              <a:t>Web</a:t>
            </a:r>
            <a:r>
              <a:rPr>
                <a:sym typeface="+mn-ea"/>
              </a:rPr>
              <a:t>应用程序中数据共享</a:t>
            </a:r>
            <a:br>
              <a:rPr lang="zh-CN" altLang="en-US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altLang="zh-CN">
                <a:sym typeface="+mn-ea"/>
              </a:rPr>
              <a:t>application(</a:t>
            </a:r>
            <a:r>
              <a:rPr>
                <a:sym typeface="+mn-ea"/>
              </a:rPr>
              <a:t>静态变量</a:t>
            </a:r>
            <a:r>
              <a:rPr altLang="zh-CN">
                <a:sym typeface="+mn-ea"/>
              </a:rPr>
              <a:t>)</a:t>
            </a:r>
            <a:endParaRPr lang="zh-CN" altLang="zh-CN" dirty="0"/>
          </a:p>
          <a:p>
            <a:r>
              <a:rPr altLang="zh-CN">
                <a:sym typeface="+mn-ea"/>
              </a:rPr>
              <a:t>session(</a:t>
            </a:r>
            <a:r>
              <a:rPr>
                <a:sym typeface="+mn-ea"/>
              </a:rPr>
              <a:t>属性</a:t>
            </a:r>
            <a:r>
              <a:rPr altLang="zh-CN">
                <a:sym typeface="+mn-ea"/>
              </a:rPr>
              <a:t>)</a:t>
            </a:r>
            <a:endParaRPr lang="zh-CN" altLang="zh-CN" dirty="0"/>
          </a:p>
          <a:p>
            <a:r>
              <a:rPr altLang="zh-CN">
                <a:sym typeface="+mn-ea"/>
              </a:rPr>
              <a:t>pageContext(</a:t>
            </a:r>
            <a:r>
              <a:rPr>
                <a:sym typeface="+mn-ea"/>
              </a:rPr>
              <a:t>局部变量</a:t>
            </a:r>
            <a:r>
              <a:rPr altLang="zh-CN">
                <a:sym typeface="+mn-ea"/>
              </a:rPr>
              <a:t>)</a:t>
            </a:r>
            <a:endParaRPr lang="zh-CN" altLang="zh-CN" dirty="0"/>
          </a:p>
          <a:p>
            <a:r>
              <a:rPr altLang="zh-CN">
                <a:solidFill>
                  <a:srgbClr val="FF0000"/>
                </a:solidFill>
                <a:sym typeface="+mn-ea"/>
              </a:rPr>
              <a:t>request</a:t>
            </a:r>
            <a:endParaRPr lang="zh-CN" altLang="zh-CN" dirty="0">
              <a:solidFill>
                <a:srgbClr val="FF0000"/>
              </a:solidFill>
            </a:endParaRPr>
          </a:p>
          <a:p>
            <a:endParaRPr lang="zh-CN" altLang="en-US"/>
          </a:p>
        </p:txBody>
      </p:sp>
      <p:sp>
        <p:nvSpPr>
          <p:cNvPr id="10244" name="Oval 4"/>
          <p:cNvSpPr/>
          <p:nvPr/>
        </p:nvSpPr>
        <p:spPr>
          <a:xfrm>
            <a:off x="4542790" y="800100"/>
            <a:ext cx="5181600" cy="52578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zh-CN" dirty="0">
                <a:latin typeface="Arial" panose="020B0604020202020204" pitchFamily="34" charset="0"/>
              </a:rPr>
              <a:t>Web</a:t>
            </a:r>
            <a:r>
              <a:rPr lang="zh-CN" altLang="en-US" dirty="0">
                <a:latin typeface="Arial" panose="020B0604020202020204" pitchFamily="34" charset="0"/>
              </a:rPr>
              <a:t>应用程序</a:t>
            </a:r>
            <a:endParaRPr lang="zh-CN" altLang="en-US" dirty="0">
              <a:latin typeface="Arial" panose="020B0604020202020204" pitchFamily="34" charset="0"/>
            </a:endParaRPr>
          </a:p>
        </p:txBody>
      </p:sp>
      <p:sp>
        <p:nvSpPr>
          <p:cNvPr id="10245" name="Oval 5"/>
          <p:cNvSpPr/>
          <p:nvPr/>
        </p:nvSpPr>
        <p:spPr>
          <a:xfrm>
            <a:off x="6523990" y="876300"/>
            <a:ext cx="2057400" cy="23622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dirty="0">
                <a:latin typeface="Arial" panose="020B0604020202020204" pitchFamily="34" charset="0"/>
              </a:rPr>
              <a:t>客户</a:t>
            </a:r>
            <a:r>
              <a:rPr lang="zh-CN" altLang="zh-CN" dirty="0">
                <a:latin typeface="Arial" panose="020B0604020202020204" pitchFamily="34" charset="0"/>
              </a:rPr>
              <a:t>1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10246" name="Oval 6"/>
          <p:cNvSpPr/>
          <p:nvPr/>
        </p:nvSpPr>
        <p:spPr>
          <a:xfrm>
            <a:off x="5533390" y="3619500"/>
            <a:ext cx="2057400" cy="19812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en-US" dirty="0">
                <a:latin typeface="Arial" panose="020B0604020202020204" pitchFamily="34" charset="0"/>
              </a:rPr>
              <a:t>客户</a:t>
            </a:r>
            <a:r>
              <a:rPr lang="zh-CN" altLang="zh-CN" dirty="0">
                <a:latin typeface="Arial" panose="020B0604020202020204" pitchFamily="34" charset="0"/>
              </a:rPr>
              <a:t>2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10247" name="Oval 7"/>
          <p:cNvSpPr/>
          <p:nvPr/>
        </p:nvSpPr>
        <p:spPr>
          <a:xfrm>
            <a:off x="7285990" y="952500"/>
            <a:ext cx="838200" cy="9144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zh-CN" dirty="0">
                <a:latin typeface="Arial" panose="020B0604020202020204" pitchFamily="34" charset="0"/>
              </a:rPr>
              <a:t>jsp1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10248" name="Oval 8"/>
          <p:cNvSpPr/>
          <p:nvPr/>
        </p:nvSpPr>
        <p:spPr>
          <a:xfrm>
            <a:off x="7514590" y="2247900"/>
            <a:ext cx="609600" cy="6096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zh-CN" dirty="0">
                <a:latin typeface="Arial" panose="020B0604020202020204" pitchFamily="34" charset="0"/>
              </a:rPr>
              <a:t>jsp2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10249" name="Oval 9"/>
          <p:cNvSpPr/>
          <p:nvPr/>
        </p:nvSpPr>
        <p:spPr>
          <a:xfrm>
            <a:off x="6523990" y="3771900"/>
            <a:ext cx="609600" cy="6096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zh-CN" dirty="0">
                <a:latin typeface="Arial" panose="020B0604020202020204" pitchFamily="34" charset="0"/>
              </a:rPr>
              <a:t>jsp1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10250" name="Oval 10"/>
          <p:cNvSpPr/>
          <p:nvPr/>
        </p:nvSpPr>
        <p:spPr>
          <a:xfrm>
            <a:off x="6752590" y="4762500"/>
            <a:ext cx="609600" cy="609600"/>
          </a:xfrm>
          <a:prstGeom prst="ellipse">
            <a:avLst/>
          </a:prstGeom>
          <a:solidFill>
            <a:schemeClr val="bg1"/>
          </a:solidFill>
          <a:ln w="952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/>
            <a:r>
              <a:rPr lang="zh-CN" altLang="zh-CN" dirty="0">
                <a:latin typeface="Arial" panose="020B0604020202020204" pitchFamily="34" charset="0"/>
              </a:rPr>
              <a:t>jsp2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10251" name="Text Box 11"/>
          <p:cNvSpPr txBox="1"/>
          <p:nvPr/>
        </p:nvSpPr>
        <p:spPr>
          <a:xfrm>
            <a:off x="6066790" y="1028700"/>
            <a:ext cx="311150" cy="36671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dirty="0">
                <a:latin typeface="Arial" panose="020B0604020202020204" pitchFamily="34" charset="0"/>
              </a:rPr>
              <a:t>a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10252" name="Line 12"/>
          <p:cNvSpPr/>
          <p:nvPr/>
        </p:nvSpPr>
        <p:spPr>
          <a:xfrm>
            <a:off x="3601720" y="1166495"/>
            <a:ext cx="2465070" cy="9144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0253" name="Text Box 13"/>
          <p:cNvSpPr txBox="1"/>
          <p:nvPr/>
        </p:nvSpPr>
        <p:spPr>
          <a:xfrm>
            <a:off x="6828790" y="1423988"/>
            <a:ext cx="29845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dirty="0">
                <a:latin typeface="Arial" panose="020B0604020202020204" pitchFamily="34" charset="0"/>
              </a:rPr>
              <a:t>s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10254" name="Line 14"/>
          <p:cNvSpPr/>
          <p:nvPr/>
        </p:nvSpPr>
        <p:spPr>
          <a:xfrm>
            <a:off x="2596515" y="1610360"/>
            <a:ext cx="4232275" cy="28575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0255" name="Text Box 15"/>
          <p:cNvSpPr txBox="1"/>
          <p:nvPr/>
        </p:nvSpPr>
        <p:spPr>
          <a:xfrm>
            <a:off x="7651115" y="1522413"/>
            <a:ext cx="311150" cy="36671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p>
            <a:r>
              <a:rPr lang="zh-CN" altLang="zh-CN" dirty="0">
                <a:latin typeface="Arial" panose="020B0604020202020204" pitchFamily="34" charset="0"/>
              </a:rPr>
              <a:t>p</a:t>
            </a:r>
            <a:endParaRPr lang="zh-CN" altLang="zh-CN" dirty="0">
              <a:latin typeface="Arial" panose="020B0604020202020204" pitchFamily="34" charset="0"/>
            </a:endParaRPr>
          </a:p>
        </p:txBody>
      </p:sp>
      <p:sp>
        <p:nvSpPr>
          <p:cNvPr id="10256" name="Line 16"/>
          <p:cNvSpPr/>
          <p:nvPr/>
        </p:nvSpPr>
        <p:spPr>
          <a:xfrm flipV="1">
            <a:off x="3815715" y="1790700"/>
            <a:ext cx="3851275" cy="401955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headEnd type="none" w="med" len="med"/>
            <a:tailEnd type="triangle" w="med" len="med"/>
          </a:ln>
        </p:spPr>
      </p:sp>
      <p:sp>
        <p:nvSpPr>
          <p:cNvPr id="10257" name="Line 17"/>
          <p:cNvSpPr/>
          <p:nvPr/>
        </p:nvSpPr>
        <p:spPr>
          <a:xfrm flipV="1">
            <a:off x="5914390" y="1333500"/>
            <a:ext cx="304800" cy="2895600"/>
          </a:xfrm>
          <a:prstGeom prst="line">
            <a:avLst/>
          </a:prstGeom>
          <a:ln w="38100" cap="flat" cmpd="sng">
            <a:solidFill>
              <a:srgbClr val="FF0000"/>
            </a:solidFill>
            <a:prstDash val="solid"/>
            <a:headEnd type="none" w="med" len="med"/>
            <a:tailEnd type="triangle" w="med" len="med"/>
          </a:ln>
        </p:spPr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测试数据共享对象示例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&lt;body&gt;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&lt;%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application.setAttribute("var1","application value");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</a:t>
            </a:r>
            <a:r>
              <a:rPr altLang="zh-CN">
                <a:solidFill>
                  <a:srgbClr val="FF0000"/>
                </a:solidFill>
                <a:sym typeface="+mn-ea"/>
              </a:rPr>
              <a:t>session.setAttribute("var2","session value");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    pageContext.setAttribute("var3","pageContext value");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</a:t>
            </a:r>
            <a:r>
              <a:rPr altLang="zh-CN">
                <a:solidFill>
                  <a:srgbClr val="FF0000"/>
                </a:solidFill>
                <a:sym typeface="+mn-ea"/>
              </a:rPr>
              <a:t>request.setAttribute("var4","request value");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    response.sendRedirect("/web06/jsp2.jsp");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</a:t>
            </a:r>
            <a:r>
              <a:rPr altLang="zh-CN">
                <a:solidFill>
                  <a:srgbClr val="FF0000"/>
                </a:solidFill>
                <a:sym typeface="+mn-ea"/>
              </a:rPr>
              <a:t>//request.getRequestDispatcher("/jsp2.jsp").forward(request,response);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     %&gt;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&lt;/body&gt;</a:t>
            </a:r>
            <a:endParaRPr lang="zh-CN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测试数据共享对象</a:t>
            </a:r>
            <a:r>
              <a:rPr altLang="zh-CN">
                <a:sym typeface="+mn-ea"/>
              </a:rPr>
              <a:t>2</a:t>
            </a:r>
            <a:br>
              <a:rPr lang="zh-CN" altLang="zh-CN" dirty="0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buNone/>
            </a:pPr>
            <a:r>
              <a:rPr altLang="zh-CN">
                <a:sym typeface="+mn-ea"/>
              </a:rPr>
              <a:t>&lt;body&gt;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&lt;%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//pageContext.setAttribute("var3","pageContext value");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 %&gt;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&lt;br&gt;Application</a:t>
            </a:r>
            <a:r>
              <a:rPr>
                <a:sym typeface="+mn-ea"/>
              </a:rPr>
              <a:t>隐式对象</a:t>
            </a:r>
            <a:r>
              <a:rPr altLang="zh-CN">
                <a:sym typeface="+mn-ea"/>
              </a:rPr>
              <a:t>&lt;%=application.getAttribute("var1") %&gt;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&lt;br&gt;session</a:t>
            </a:r>
            <a:r>
              <a:rPr>
                <a:sym typeface="+mn-ea"/>
              </a:rPr>
              <a:t>隐式对象</a:t>
            </a:r>
            <a:r>
              <a:rPr altLang="zh-CN">
                <a:solidFill>
                  <a:srgbClr val="FF0000"/>
                </a:solidFill>
                <a:sym typeface="+mn-ea"/>
              </a:rPr>
              <a:t>&lt;%=session.getAttribute("var2") %&gt;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     &lt;br&gt;pageContext</a:t>
            </a:r>
            <a:r>
              <a:rPr>
                <a:sym typeface="+mn-ea"/>
              </a:rPr>
              <a:t>隐式对象</a:t>
            </a:r>
            <a:r>
              <a:rPr altLang="zh-CN">
                <a:sym typeface="+mn-ea"/>
              </a:rPr>
              <a:t>&lt;%=pageContext.getAttribute("var3") %&gt;</a:t>
            </a:r>
            <a:endParaRPr lang="zh-CN" altLang="zh-CN" dirty="0"/>
          </a:p>
          <a:p>
            <a:pPr>
              <a:buNone/>
            </a:pPr>
            <a:r>
              <a:rPr altLang="zh-CN">
                <a:sym typeface="+mn-ea"/>
              </a:rPr>
              <a:t>     &lt;br&gt;request</a:t>
            </a:r>
            <a:r>
              <a:rPr>
                <a:sym typeface="+mn-ea"/>
              </a:rPr>
              <a:t>隐式对象</a:t>
            </a:r>
            <a:r>
              <a:rPr altLang="zh-CN">
                <a:solidFill>
                  <a:srgbClr val="FF0000"/>
                </a:solidFill>
                <a:sym typeface="+mn-ea"/>
              </a:rPr>
              <a:t>&lt;%=request.getAttribute("var4") %&gt;</a:t>
            </a:r>
            <a:endParaRPr lang="zh-CN" altLang="zh-CN" dirty="0">
              <a:solidFill>
                <a:srgbClr val="FF0000"/>
              </a:solidFill>
            </a:endParaRPr>
          </a:p>
          <a:p>
            <a:pPr>
              <a:buNone/>
            </a:pPr>
            <a:r>
              <a:rPr altLang="zh-CN">
                <a:sym typeface="+mn-ea"/>
              </a:rPr>
              <a:t>&lt;/body&gt;</a:t>
            </a:r>
            <a:endParaRPr lang="zh-CN" altLang="zh-CN" dirty="0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UNIT_TABLE_BEAUTIFY" val="smartTable{7b690fbe-d806-4a6b-bc93-a2a3f35146dd}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3410</Words>
  <Application>WPS 演示</Application>
  <PresentationFormat>宽屏</PresentationFormat>
  <Paragraphs>292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汉仪旗黑-85S</vt:lpstr>
      <vt:lpstr>黑体</vt:lpstr>
      <vt:lpstr>Arial Unicode MS</vt:lpstr>
      <vt:lpstr>Calibri</vt:lpstr>
      <vt:lpstr>1_Office 主题​​</vt:lpstr>
      <vt:lpstr>JSP隐式对象（上）</vt:lpstr>
      <vt:lpstr>主要内容</vt:lpstr>
      <vt:lpstr>Java Console应用程序的隐式对象 </vt:lpstr>
      <vt:lpstr>JSP中的隐式对象</vt:lpstr>
      <vt:lpstr>Java Console应用程序中数据共享 </vt:lpstr>
      <vt:lpstr>PowerPoint 演示文稿</vt:lpstr>
      <vt:lpstr>Web应用程序中数据共享 </vt:lpstr>
      <vt:lpstr>测试数据共享对象示例1</vt:lpstr>
      <vt:lpstr>测试数据共享对象2 </vt:lpstr>
      <vt:lpstr>与Servlet有关的隐式对象-page </vt:lpstr>
      <vt:lpstr>与Servlet有关的隐式对象-config1 </vt:lpstr>
      <vt:lpstr>与Servlet有关的隐式对象-config2 </vt:lpstr>
      <vt:lpstr>与输入输出有关的隐式对象 </vt:lpstr>
      <vt:lpstr>request隐式对象</vt:lpstr>
      <vt:lpstr>与容器有关的隐式对象 </vt:lpstr>
      <vt:lpstr>pageContext </vt:lpstr>
      <vt:lpstr>pageContext获取属性 </vt:lpstr>
      <vt:lpstr>有错误关的隐式对象 </vt:lpstr>
      <vt:lpstr>案例演示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剑  哥</cp:lastModifiedBy>
  <cp:revision>153</cp:revision>
  <dcterms:created xsi:type="dcterms:W3CDTF">2019-06-19T02:08:00Z</dcterms:created>
  <dcterms:modified xsi:type="dcterms:W3CDTF">2020-07-05T16:10:34Z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